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2"/>
  </p:notesMasterIdLst>
  <p:handoutMasterIdLst>
    <p:handoutMasterId r:id="rId33"/>
  </p:handoutMasterIdLst>
  <p:sldIdLst>
    <p:sldId id="655" r:id="rId5"/>
    <p:sldId id="262" r:id="rId6"/>
    <p:sldId id="657" r:id="rId7"/>
    <p:sldId id="665" r:id="rId8"/>
    <p:sldId id="666" r:id="rId9"/>
    <p:sldId id="667" r:id="rId10"/>
    <p:sldId id="668" r:id="rId11"/>
    <p:sldId id="680" r:id="rId12"/>
    <p:sldId id="681" r:id="rId13"/>
    <p:sldId id="682" r:id="rId14"/>
    <p:sldId id="683" r:id="rId15"/>
    <p:sldId id="669" r:id="rId16"/>
    <p:sldId id="684" r:id="rId17"/>
    <p:sldId id="672" r:id="rId18"/>
    <p:sldId id="659" r:id="rId19"/>
    <p:sldId id="670" r:id="rId20"/>
    <p:sldId id="673" r:id="rId21"/>
    <p:sldId id="674" r:id="rId22"/>
    <p:sldId id="675" r:id="rId23"/>
    <p:sldId id="676" r:id="rId24"/>
    <p:sldId id="677" r:id="rId25"/>
    <p:sldId id="678" r:id="rId26"/>
    <p:sldId id="679" r:id="rId27"/>
    <p:sldId id="380" r:id="rId28"/>
    <p:sldId id="662" r:id="rId29"/>
    <p:sldId id="258" r:id="rId30"/>
    <p:sldId id="663" r:id="rId31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42" autoAdjust="0"/>
    <p:restoredTop sz="94171" autoAdjust="0"/>
  </p:normalViewPr>
  <p:slideViewPr>
    <p:cSldViewPr>
      <p:cViewPr varScale="1">
        <p:scale>
          <a:sx n="77" d="100"/>
          <a:sy n="77" d="100"/>
        </p:scale>
        <p:origin x="547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0936"/>
          </a:xfrm>
          <a:prstGeom prst="rect">
            <a:avLst/>
          </a:prstGeom>
        </p:spPr>
        <p:txBody>
          <a:bodyPr vert="horz" lIns="94273" tIns="47137" rIns="94273" bIns="471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0936"/>
          </a:xfrm>
          <a:prstGeom prst="rect">
            <a:avLst/>
          </a:prstGeom>
        </p:spPr>
        <p:txBody>
          <a:bodyPr vert="horz" lIns="94273" tIns="47137" rIns="94273" bIns="47137" rtlCol="0"/>
          <a:lstStyle>
            <a:lvl1pPr algn="r">
              <a:defRPr sz="1300"/>
            </a:lvl1pPr>
          </a:lstStyle>
          <a:p>
            <a:fld id="{5262C698-A04D-45F9-AA9C-1DD2CD4CD273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6039"/>
            <a:ext cx="2984870" cy="500936"/>
          </a:xfrm>
          <a:prstGeom prst="rect">
            <a:avLst/>
          </a:prstGeom>
        </p:spPr>
        <p:txBody>
          <a:bodyPr vert="horz" lIns="94273" tIns="47137" rIns="94273" bIns="471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6039"/>
            <a:ext cx="2984870" cy="500936"/>
          </a:xfrm>
          <a:prstGeom prst="rect">
            <a:avLst/>
          </a:prstGeom>
        </p:spPr>
        <p:txBody>
          <a:bodyPr vert="horz" lIns="94273" tIns="47137" rIns="94273" bIns="47137" rtlCol="0" anchor="b"/>
          <a:lstStyle>
            <a:lvl1pPr algn="r">
              <a:defRPr sz="1300"/>
            </a:lvl1pPr>
          </a:lstStyle>
          <a:p>
            <a:fld id="{CB9D4C7B-677E-4D72-B636-9567D7C4F8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39F44-FD4D-4760-BC7B-66324E5D9A4C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1238"/>
            <a:ext cx="5510213" cy="39449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9826A-A919-47CC-A59C-42A1A87D83CF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9609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9826A-A919-47CC-A59C-42A1A87D83CF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86868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23D5-CA9A-4B95-8F94-573EC8D51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DD791-94F9-43D2-8B28-910D3DFA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69B-6D9E-4960-9417-0F8B669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BAA0-F3A2-495A-8721-6F1B7F19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EC1-F7F3-4BCC-B578-8376290B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6105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A56D-5386-4689-91B6-37A35257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F6DF-4BAA-4B01-8672-384372C0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B91E-15A9-4C36-BDFE-793654BE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A72CE-A551-40CE-9D63-24DE7147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7EC7-F0B7-41E8-AE46-D65BF5B9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4799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4377-59D7-4D97-891E-2B7FC16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28706-8D3D-46F6-9E9D-26F22B2E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94F4-E2A4-41F9-8513-1F71AA4E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44CCF-74A0-47BD-A5C6-42BDB43A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6EC3-1D57-405A-9F7C-212CFDAC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821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D10A-DC5E-481C-A0B5-A7FA1701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6300-4463-4CCA-8C4D-54105EA8E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40157-F500-45CC-8CCA-6E80F26E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4682B-B593-4A6F-B59A-C8C31EEA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C9CB1-E086-464C-BDCC-DBBB7E2F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0D9-C7DF-4B41-B71F-F9DEBE83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15812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4024-6C29-4478-99E0-2130F84A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559F-2D86-4FDC-A0AB-E0D1303B5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FF0ED-2312-4A57-9E3F-AA75FEEA3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D66A0-6F64-412D-88FD-B5BEC034A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DADC3-34D4-4E38-AA2C-8FEAB78B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4CA87-38EC-4CE5-B694-4F8716FB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765E4-5019-4E1C-B816-54B8FFB7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F44C4-710D-4FE6-B51D-E5C42543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68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432C-1001-473B-ABA0-A79CC00E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B24F-5CBA-4700-8DCD-C810F1CE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38E0-890D-49F0-BF27-C1CF4B9D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C33EE-0816-4EF2-A957-BF872A9A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4343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F19A6-0F19-4C0C-A5CF-C732D653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3EF09-E5CE-4E20-84A9-D191D3F6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0F76D-A61F-4DE1-83F8-0FB806B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0665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913C-F4AD-4577-81DF-2D7C963A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6E4E-9CD9-4119-BFD5-0D768220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334F2-D315-493B-A24C-0D052F27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E434-7AC4-43E3-933A-AEF729C8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4B03E-E94C-43F3-B8FF-1DE7900E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41983-C37B-474E-889B-D9ED42C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0310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D0DC-A2A9-4FDC-AD5C-1AEE19FB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EBB63-334D-4287-8F6C-0165C4275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2BDCD-68BF-4BD1-98A5-CD5CFDE3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72584-8ADB-456D-828C-422C8496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BC590-1CD9-419B-9729-23A124B3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F95CE-B88B-4BD5-8CDA-984805C4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23084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6E74-E829-4225-8AE4-A59D0071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64B8B-469C-4FF0-A96B-AE92E6B67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5421-440F-4693-9ACF-F3CD4A8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30332-8611-4381-AC61-2A366B2A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0C56-5735-42CA-AA19-811F9A65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836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DF2B9-E81F-4363-81E1-0D60F6290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1A72B-89E9-4B1A-979F-42A63404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8A24-37E5-45F5-BC32-54BE5D54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5288-97E1-4A16-B2DE-EF05190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9D7F-CEAA-449A-B630-696743F9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31009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6473-3B37-4C13-9204-0CE912394A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82C164-686D-4B18-A6AF-F57CD93ADE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5C619-57F5-4420-8CC8-1399D5DC6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8F44BF-7CD9-4FCF-9C6A-83450B355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89019-A13F-478F-8BAF-21BFA5FD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3116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BAFD9-4D45-4395-A793-51EC5E9D0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82022-0696-46F2-90D6-66D4E3B31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701A8-5165-4CB2-B763-777F853A9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9ACE2-F9B2-4937-B03A-6A83B3F3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A26C7-5868-4C0F-BA5F-201A0505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313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AA23F-D3F7-4B99-B086-56554B8C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E5807-8160-4F9D-B801-406A0C4FC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3A3D6-377C-4261-99A9-3D583E95E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D7ADB-A286-4960-B224-0028EF4E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7D9E-8038-4671-9EA4-DFA1E439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80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600BF-F374-46BD-AA4A-636A5EF1F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A72B3-0D0C-4083-80B5-3D698DF83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73256-93A5-4928-A482-8424FF12EE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12F3A-D893-42BF-93E1-E2CBA73CE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E83CEF-2288-4AA7-BDA9-4249FA2AC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740B0B-5C4F-4A5A-803D-5A4550E1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77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C83C9-E691-4A24-93EA-3BD7B93D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1F9C32-A60F-4CF4-9A18-DC1506122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1DBE8-6F0E-4D7A-96D7-0A81E365C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65E6C-D948-40F2-905D-1EFEED81D7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FF713B-E0B1-4CEF-98A3-4F2AACB45E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F666F2-5097-46D7-ADF1-D150D72D5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0C15E-BAAC-44F5-8998-34D23F6C4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96B04-35F3-4D70-9169-61CBC4CE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2303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B3E67-5BA7-4907-AD2C-EC5D8F4FD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7406C7-D179-4630-B175-DAECC8B0A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76D7DA-588C-4353-8560-17724E995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BE938-F3CB-4CE2-AFDF-AEE638E9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080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B8912A-C8D5-4F0D-B571-7F24629E7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D32988-6081-49E2-A818-0986B83CB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5587D-D704-4720-AFF1-C03A028DC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893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7F5F-3D8D-438C-8D87-99B10D28F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5B65E-3ACD-4FA0-9DB0-D1F88B126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960E7B-973D-4041-854E-C5B3D68DC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6778F-58D4-4939-A37F-48FA58AE4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707B4-91A4-41FD-A778-75801117B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6BA38-7664-4C2E-92A9-5E9E7B92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0862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1AC96-6FE1-416D-8703-E37308AD8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EAF81F-4DE4-4FC0-B828-003A157DA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51A6F7-094E-4030-9A5D-74A5D7DEA9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818B71-9088-46BD-9955-A2C5840CE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96C4DB-6234-426E-B702-84448A69E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09E98-CC96-4457-A716-2FA331F25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11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0D3DB-9E0A-48C0-AE7B-8B4A8931A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8CDAF-A3E0-49EB-ADC0-7C7592661B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AEEA2-F835-4719-8768-2389E341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71B7C-0A76-45CF-A6D7-38DF3ED86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BB4B7-DE81-4E9A-8081-BF96AD85B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741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33FDB1-699D-48C7-8C88-11B7DC382D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1760AF-6B7C-4D63-AAA5-E48DFB997E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E2193-EEC3-4955-84A7-4695F4779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65E35-9C74-4557-94FA-7E0CC5242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513B4-4131-4110-B1E5-6DB1B93A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394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23D5-CA9A-4B95-8F94-573EC8D510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DD791-94F9-43D2-8B28-910D3DFA39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AE69B-6D9E-4960-9417-0F8B669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1BAA0-F3A2-495A-8721-6F1B7F19F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CDEC1-F7F3-4BCC-B578-8376290B7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973905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A56D-5386-4689-91B6-37A35257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DF6DF-4BAA-4B01-8672-384372C072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B91E-15A9-4C36-BDFE-793654BE0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A72CE-A551-40CE-9D63-24DE71474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37EC7-F0B7-41E8-AE46-D65BF5B95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113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74377-59D7-4D97-891E-2B7FC16AE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28706-8D3D-46F6-9E9D-26F22B2E3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594F4-E2A4-41F9-8513-1F71AA4E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44CCF-74A0-47BD-A5C6-42BDB43A4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B6EC3-1D57-405A-9F7C-212CFDAC7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9967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D10A-DC5E-481C-A0B5-A7FA17017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86300-4463-4CCA-8C4D-54105EA8EB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40157-F500-45CC-8CCA-6E80F26E2F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4682B-B593-4A6F-B59A-C8C31EEAC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C9CB1-E086-464C-BDCC-DBBB7E2F7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2550D9-C7DF-4B41-B71F-F9DEBE831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332942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64024-6C29-4478-99E0-2130F84A4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3559F-2D86-4FDC-A0AB-E0D1303B5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FF0ED-2312-4A57-9E3F-AA75FEEA3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D66A0-6F64-412D-88FD-B5BEC034A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0DADC3-34D4-4E38-AA2C-8FEAB78BE8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4CA87-38EC-4CE5-B694-4F8716FB9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765E4-5019-4E1C-B816-54B8FFB76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1F44C4-710D-4FE6-B51D-E5C425430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114397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4432C-1001-473B-ABA0-A79CC00E5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EDB24F-5CBA-4700-8DCD-C810F1CE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238E0-890D-49F0-BF27-C1CF4B9D2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C33EE-0816-4EF2-A957-BF872A9A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9708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2F19A6-0F19-4C0C-A5CF-C732D653F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73EF09-E5CE-4E20-84A9-D191D3F65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0F76D-A61F-4DE1-83F8-0FB806B1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6081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D913C-F4AD-4577-81DF-2D7C963A7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A96E4E-9CD9-4119-BFD5-0D768220F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F334F2-D315-493B-A24C-0D052F274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80E434-7AC4-43E3-933A-AEF729C85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4B03E-E94C-43F3-B8FF-1DE7900E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E41983-C37B-474E-889B-D9ED42C57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56783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4D0DC-A2A9-4FDC-AD5C-1AEE19FB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2EBB63-334D-4287-8F6C-0165C4275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2BDCD-68BF-4BD1-98A5-CD5CFDE33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72584-8ADB-456D-828C-422C8496C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BC590-1CD9-419B-9729-23A124B34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F95CE-B88B-4BD5-8CDA-984805C46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8976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F6E74-E829-4225-8AE4-A59D0071E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664B8B-469C-4FF0-A96B-AE92E6B67F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8E5421-440F-4693-9ACF-F3CD4A803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30332-8611-4381-AC61-2A366B2AD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00C56-5735-42CA-AA19-811F9A652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8673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4DF2B9-E81F-4363-81E1-0D60F6290F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21A72B-89E9-4B1A-979F-42A634046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7F8A24-37E5-45F5-BC32-54BE5D54E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C5288-97E1-4A16-B2DE-EF051909D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09D7F-CEAA-449A-B630-696743F9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47671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3E336-1DE1-4915-B3E3-04DE8A96E11F}" type="datetimeFigureOut">
              <a:rPr lang="en-US" smtClean="0"/>
              <a:pPr/>
              <a:t>10/9/2020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07706-90EE-4D87-B317-DB9B7EDE8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D0262-7909-46BF-BAE2-501FAC79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C3B79-3010-417D-8264-B65BE0A7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EBE9B-A192-491E-AF6C-22E83C2F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6DCB-4F0E-42C7-B52C-1C02C5E0C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B8DD-EF90-438F-82CE-75A8A15CB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5386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6A610-9196-4F61-8C35-AB6C16E70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B28E1-7212-4520-888D-77D17A41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8FAC-65F9-4A06-8B67-9E29B631E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B6FBD-031D-4947-9224-D78770829019}" type="datetimeFigureOut">
              <a:rPr lang="en-US" smtClean="0"/>
              <a:t>10/9/2020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3AF0BF-E473-43C6-907C-951D465EE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41FEE-48DB-40FC-83E8-F77E66B00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66DEA-BAB5-4395-9CFC-6EDEB97EB6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2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D0262-7909-46BF-BAE2-501FAC79D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C3B79-3010-417D-8264-B65BE0A74F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FEBE9B-A192-491E-AF6C-22E83C2FF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B51C4-B9AF-47A2-90A8-CE122DCD3A66}" type="datetimeFigureOut">
              <a:rPr lang="en-ZA" smtClean="0"/>
              <a:t>2020/10/09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76DCB-4F0E-42C7-B52C-1C02C5E0C1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7B8DD-EF90-438F-82CE-75A8A15CBB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062F4-91B0-4757-9714-3BE9C9B29F8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8411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B496E-C5AD-46AA-9387-2F2E3B6FB1BD}"/>
              </a:ext>
            </a:extLst>
          </p:cNvPr>
          <p:cNvSpPr txBox="1"/>
          <p:nvPr/>
        </p:nvSpPr>
        <p:spPr>
          <a:xfrm>
            <a:off x="457200" y="310431"/>
            <a:ext cx="1151929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0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  </a:t>
            </a:r>
            <a:r>
              <a:rPr lang="en-ZA" sz="72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The Blessedness</a:t>
            </a:r>
          </a:p>
          <a:p>
            <a:pPr algn="ctr"/>
            <a:r>
              <a:rPr lang="en-ZA" sz="72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of Being Broken</a:t>
            </a:r>
            <a:br>
              <a:rPr lang="en-ZA" sz="88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</a:br>
            <a:r>
              <a:rPr lang="en-ZA" sz="4800" b="1" dirty="0">
                <a:ln w="1905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PART 2</a:t>
            </a:r>
          </a:p>
          <a:p>
            <a:pPr algn="ctr"/>
            <a:r>
              <a:rPr lang="en-ZA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 </a:t>
            </a:r>
            <a:endParaRPr lang="en-ZA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Biome" panose="020B0503030204020804" pitchFamily="34" charset="0"/>
            </a:endParaRPr>
          </a:p>
          <a:p>
            <a:pPr algn="ctr"/>
            <a:r>
              <a:rPr lang="en-ZA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  <a:cs typeface="Biome" panose="020B0503030204020804" pitchFamily="34" charset="0"/>
              </a:rPr>
              <a:t>Matthew 5:4</a:t>
            </a:r>
            <a:endParaRPr lang="en-ZA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  <a:cs typeface="Biome" panose="020B05030302040208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CBE513-D1FF-4735-AF1F-06CF18AAEB9D}"/>
              </a:ext>
            </a:extLst>
          </p:cNvPr>
          <p:cNvSpPr txBox="1"/>
          <p:nvPr/>
        </p:nvSpPr>
        <p:spPr>
          <a:xfrm>
            <a:off x="152400" y="5257800"/>
            <a:ext cx="1173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4000" b="1" dirty="0">
                <a:solidFill>
                  <a:schemeClr val="bg1"/>
                </a:solidFill>
                <a:effectLst>
                  <a:outerShdw blurRad="127000" dist="63500" dir="2700000" algn="tl">
                    <a:srgbClr val="000000">
                      <a:alpha val="0"/>
                    </a:srgbClr>
                  </a:outerShdw>
                </a:effectLst>
                <a:latin typeface="Bahnschrift SemiBold SemiConden" panose="020B0502040204020203" pitchFamily="34" charset="0"/>
                <a:cs typeface="Biome" panose="020B0503030204020804" pitchFamily="34" charset="0"/>
              </a:rPr>
              <a:t> Series: True Spirituality (2)</a:t>
            </a:r>
            <a:br>
              <a:rPr lang="en-ZA" sz="4000" b="1" dirty="0">
                <a:solidFill>
                  <a:schemeClr val="bg1"/>
                </a:solidFill>
                <a:effectLst>
                  <a:outerShdw blurRad="127000" dist="63500" dir="2700000" algn="tl">
                    <a:srgbClr val="000000">
                      <a:alpha val="0"/>
                    </a:srgbClr>
                  </a:outerShdw>
                </a:effectLst>
                <a:latin typeface="Bahnschrift SemiBold SemiConden" panose="020B0502040204020203" pitchFamily="34" charset="0"/>
                <a:cs typeface="Biome" panose="020B0503030204020804" pitchFamily="34" charset="0"/>
              </a:rPr>
            </a:br>
            <a:r>
              <a:rPr lang="en-ZA" sz="4000" b="1" dirty="0">
                <a:solidFill>
                  <a:schemeClr val="bg1"/>
                </a:solidFill>
                <a:effectLst>
                  <a:outerShdw blurRad="127000" dist="63500" dir="2700000" algn="tl">
                    <a:srgbClr val="000000">
                      <a:alpha val="0"/>
                    </a:srgbClr>
                  </a:outerShdw>
                </a:effectLst>
                <a:latin typeface="Bahnschrift SemiBold SemiConden" panose="020B0502040204020203" pitchFamily="34" charset="0"/>
                <a:cs typeface="Biome" panose="020B0503030204020804" pitchFamily="34" charset="0"/>
              </a:rPr>
              <a:t>How to live for Jesus moment by moment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1365983-EF26-46AB-B81F-E71C1AD959CF}"/>
              </a:ext>
            </a:extLst>
          </p:cNvPr>
          <p:cNvSpPr/>
          <p:nvPr/>
        </p:nvSpPr>
        <p:spPr>
          <a:xfrm>
            <a:off x="1295400" y="5259483"/>
            <a:ext cx="9601200" cy="1371601"/>
          </a:xfrm>
          <a:prstGeom prst="roundRect">
            <a:avLst/>
          </a:prstGeom>
          <a:solidFill>
            <a:schemeClr val="bg1">
              <a:alpha val="2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23278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410200"/>
            <a:ext cx="11503741" cy="1143000"/>
          </a:xfrm>
        </p:spPr>
        <p:txBody>
          <a:bodyPr>
            <a:normAutofit lnSpcReduction="10000"/>
          </a:bodyPr>
          <a:lstStyle/>
          <a:p>
            <a:r>
              <a:rPr lang="en-ZA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PURPOSE of mourning</a:t>
            </a:r>
            <a:endParaRPr lang="en-ZA" sz="36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Exposed sin </a:t>
            </a:r>
          </a:p>
        </p:txBody>
      </p:sp>
    </p:spTree>
    <p:extLst>
      <p:ext uri="{BB962C8B-B14F-4D97-AF65-F5344CB8AC3E}">
        <p14:creationId xmlns:p14="http://schemas.microsoft.com/office/powerpoint/2010/main" val="20877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4876800"/>
            <a:ext cx="11503741" cy="1676400"/>
          </a:xfrm>
        </p:spPr>
        <p:txBody>
          <a:bodyPr>
            <a:normAutofit lnSpcReduction="10000"/>
          </a:bodyPr>
          <a:lstStyle/>
          <a:p>
            <a:r>
              <a:rPr lang="en-ZA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PURPOSE of mourning</a:t>
            </a:r>
            <a:endParaRPr lang="en-ZA" sz="36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Real repentance, obedience &amp; our deliverance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(2 Cor. 7:10)</a:t>
            </a:r>
          </a:p>
        </p:txBody>
      </p:sp>
    </p:spTree>
    <p:extLst>
      <p:ext uri="{BB962C8B-B14F-4D97-AF65-F5344CB8AC3E}">
        <p14:creationId xmlns:p14="http://schemas.microsoft.com/office/powerpoint/2010/main" val="144519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4191000"/>
            <a:ext cx="11503741" cy="2362200"/>
          </a:xfrm>
        </p:spPr>
        <p:txBody>
          <a:bodyPr>
            <a:normAutofit/>
          </a:bodyPr>
          <a:lstStyle/>
          <a:p>
            <a:r>
              <a:rPr lang="en-ZA" sz="3600" b="1" u="sng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 Cor. 7:10</a:t>
            </a:r>
            <a:br>
              <a:rPr lang="en-ZA" sz="3600" b="1" u="sng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“Godly sorrow produces repentance 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that leads to salvation and leaves no regret,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but worldly sorrow brings death.”</a:t>
            </a:r>
          </a:p>
        </p:txBody>
      </p:sp>
    </p:spTree>
    <p:extLst>
      <p:ext uri="{BB962C8B-B14F-4D97-AF65-F5344CB8AC3E}">
        <p14:creationId xmlns:p14="http://schemas.microsoft.com/office/powerpoint/2010/main" val="347289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410200"/>
            <a:ext cx="11503741" cy="1143000"/>
          </a:xfrm>
        </p:spPr>
        <p:txBody>
          <a:bodyPr>
            <a:normAutofit/>
          </a:bodyPr>
          <a:lstStyle/>
          <a:p>
            <a:r>
              <a:rPr lang="en-ZA" sz="44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POWER of the Spirit &amp; Suffering</a:t>
            </a:r>
          </a:p>
        </p:txBody>
      </p:sp>
    </p:spTree>
    <p:extLst>
      <p:ext uri="{BB962C8B-B14F-4D97-AF65-F5344CB8AC3E}">
        <p14:creationId xmlns:p14="http://schemas.microsoft.com/office/powerpoint/2010/main" val="36263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4419600"/>
            <a:ext cx="11665527" cy="22098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“I asked the Lord that I might grow 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faith, and love, and every grace,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Might more of His salvation know,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seek more earnestly His face.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99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886200"/>
            <a:ext cx="11665527" cy="2438400"/>
          </a:xfrm>
        </p:spPr>
        <p:txBody>
          <a:bodyPr>
            <a:noAutofit/>
          </a:bodyPr>
          <a:lstStyle/>
          <a:p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'Twas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He who taught me thus to pray,                                   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He, I trust, has answered prayer; 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But it has been in such a way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 almost drove me to despair.”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35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886200"/>
            <a:ext cx="11665527" cy="2362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“I hoped that in some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favoured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hour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at once He'd answer my request;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by His love's constraining power,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subdue my sins, and give me rest. ”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63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886200"/>
            <a:ext cx="11665527" cy="2362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“Instead of this, He made me feel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hidden evils of my heart,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let the angry powers of hell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assault my soul in every part. ”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5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886200"/>
            <a:ext cx="11665527" cy="23622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"Lord, WHY is this?" I trembling cried,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"Wilt Thou pursue Thy worm to death?"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'Tis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in this way," the Lord replied,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"I answer prayer for grace and faith." 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841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3886200"/>
            <a:ext cx="11665527" cy="27432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Job 42:5-6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"My ears have heard of you,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but now my eyes have seen you.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Therefore I despise myself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repent in dust and ashes.”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81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2286000"/>
            <a:ext cx="11665527" cy="4191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Matthew 5:1-4</a:t>
            </a:r>
            <a:br>
              <a:rPr lang="en-US" sz="1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Now when Jesus saw the crowds, he went up on a mountainside and sat down. His disciples came to him,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and he began to teach them. He said: 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“Blessed are the poor in spirit, for theirs is the kingdom of heaven.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1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Blessed are those that mourn, for they will be comforted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114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C2D6E-7ABA-4944-BAA5-3BA6AE041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236" y="1447800"/>
            <a:ext cx="11665527" cy="5181600"/>
          </a:xfrm>
        </p:spPr>
        <p:txBody>
          <a:bodyPr>
            <a:noAutofit/>
          </a:bodyPr>
          <a:lstStyle/>
          <a:p>
            <a:r>
              <a:rPr lang="en-US" sz="3600" b="1" u="sng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 Peter 1:6-7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"In this you greatly rejoice, though now for a little while you may have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had to suffer in all kinds of trials. These have come so that your faith -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of greater worth than gold, which perishes even though refined by fire -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may be proved genuine and may result in the praise, glory and </a:t>
            </a:r>
            <a:r>
              <a:rPr lang="en-US" sz="3600" b="1" dirty="0" err="1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honour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when Jesus Christ is revealed.”</a:t>
            </a:r>
            <a:endParaRPr lang="en-ZA" sz="32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926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4953000"/>
            <a:ext cx="11503741" cy="1600200"/>
          </a:xfrm>
        </p:spPr>
        <p:txBody>
          <a:bodyPr>
            <a:normAutofit/>
          </a:bodyPr>
          <a:lstStyle/>
          <a:p>
            <a:r>
              <a:rPr lang="en-ZA" sz="44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PROMISE to those who mourn</a:t>
            </a:r>
          </a:p>
          <a:p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1. The basis of their comfort is forgiveness.</a:t>
            </a:r>
          </a:p>
        </p:txBody>
      </p:sp>
    </p:spTree>
    <p:extLst>
      <p:ext uri="{BB962C8B-B14F-4D97-AF65-F5344CB8AC3E}">
        <p14:creationId xmlns:p14="http://schemas.microsoft.com/office/powerpoint/2010/main" val="1653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4953000"/>
            <a:ext cx="11503741" cy="1600200"/>
          </a:xfrm>
        </p:spPr>
        <p:txBody>
          <a:bodyPr>
            <a:normAutofit/>
          </a:bodyPr>
          <a:lstStyle/>
          <a:p>
            <a:r>
              <a:rPr lang="en-ZA" sz="44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PROMISE to those who mourn</a:t>
            </a:r>
          </a:p>
          <a:p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2. They will be comforted.</a:t>
            </a:r>
          </a:p>
        </p:txBody>
      </p:sp>
    </p:spTree>
    <p:extLst>
      <p:ext uri="{BB962C8B-B14F-4D97-AF65-F5344CB8AC3E}">
        <p14:creationId xmlns:p14="http://schemas.microsoft.com/office/powerpoint/2010/main" val="243480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129" y="4648200"/>
            <a:ext cx="11503741" cy="1905000"/>
          </a:xfrm>
        </p:spPr>
        <p:txBody>
          <a:bodyPr>
            <a:normAutofit/>
          </a:bodyPr>
          <a:lstStyle/>
          <a:p>
            <a:r>
              <a:rPr lang="en-ZA" sz="44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PROMISE to those who mourn</a:t>
            </a:r>
          </a:p>
          <a:p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3. To those who are not yet Christians,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mourning is meant to lead you to Jesus</a:t>
            </a:r>
          </a:p>
        </p:txBody>
      </p:sp>
    </p:spTree>
    <p:extLst>
      <p:ext uri="{BB962C8B-B14F-4D97-AF65-F5344CB8AC3E}">
        <p14:creationId xmlns:p14="http://schemas.microsoft.com/office/powerpoint/2010/main" val="308256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1B4F5A-0E9F-4214-9FCB-2B004B72EA69}"/>
              </a:ext>
            </a:extLst>
          </p:cNvPr>
          <p:cNvGrpSpPr/>
          <p:nvPr/>
        </p:nvGrpSpPr>
        <p:grpSpPr>
          <a:xfrm>
            <a:off x="152400" y="3048000"/>
            <a:ext cx="11887200" cy="3785652"/>
            <a:chOff x="162697" y="2847645"/>
            <a:chExt cx="7924800" cy="3785652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8CDF2B-5E5C-4457-8187-6CAAE6F1CCA6}"/>
                </a:ext>
              </a:extLst>
            </p:cNvPr>
            <p:cNvSpPr txBox="1"/>
            <p:nvPr/>
          </p:nvSpPr>
          <p:spPr>
            <a:xfrm>
              <a:off x="162697" y="2847645"/>
              <a:ext cx="7924800" cy="3785652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1700213" algn="ctr" defTabSz="685800"/>
              <a:br>
                <a:rPr lang="en-ZA" sz="1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1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 </a:t>
              </a:r>
              <a:r>
                <a:rPr lang="en-ZA" sz="4400" b="1" u="sng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Please contact us</a:t>
              </a:r>
              <a:br>
                <a:rPr lang="en-ZA" sz="3600" b="1" u="sng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if you have responded to the Lord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or need  prayer or counselling.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Please contact Pastor Paul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or email: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coffeechat101@gmail.com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E1B9CF-C277-4227-AEBC-F243FD7A8D9D}"/>
                </a:ext>
              </a:extLst>
            </p:cNvPr>
            <p:cNvSpPr txBox="1"/>
            <p:nvPr/>
          </p:nvSpPr>
          <p:spPr>
            <a:xfrm rot="16200000">
              <a:off x="-970526" y="4340360"/>
              <a:ext cx="3248356" cy="677109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6000" dirty="0">
                  <a:solidFill>
                    <a:schemeClr val="bg1"/>
                  </a:solidFill>
                  <a:latin typeface="Calibri" panose="020F0502020204030204"/>
                  <a:cs typeface="Arial" charset="0"/>
                </a:rPr>
                <a:t>Notices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9685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1B4F5A-0E9F-4214-9FCB-2B004B72EA69}"/>
              </a:ext>
            </a:extLst>
          </p:cNvPr>
          <p:cNvGrpSpPr/>
          <p:nvPr/>
        </p:nvGrpSpPr>
        <p:grpSpPr>
          <a:xfrm>
            <a:off x="152400" y="2057400"/>
            <a:ext cx="11887200" cy="4647426"/>
            <a:chOff x="162697" y="1857045"/>
            <a:chExt cx="7924800" cy="4647426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8CDF2B-5E5C-4457-8187-6CAAE6F1CCA6}"/>
                </a:ext>
              </a:extLst>
            </p:cNvPr>
            <p:cNvSpPr txBox="1"/>
            <p:nvPr/>
          </p:nvSpPr>
          <p:spPr>
            <a:xfrm>
              <a:off x="162697" y="1857045"/>
              <a:ext cx="7924800" cy="4647426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1700213" algn="ctr" defTabSz="685800"/>
              <a:r>
                <a:rPr lang="en-ZA" sz="44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ZA" sz="4400" b="1" u="sng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Church Services are open!!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09:00 &amp; 18:00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Please remember to pre-register.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Links are in the Pulse &amp; WBC WhatsApp. 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or contact the office for assistance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on 012-347 0171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Services will continue to be live streamed</a:t>
              </a:r>
            </a:p>
            <a:p>
              <a:pPr marL="1700213" algn="ctr" defTabSz="685800"/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on YouTube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E1B9CF-C277-4227-AEBC-F243FD7A8D9D}"/>
                </a:ext>
              </a:extLst>
            </p:cNvPr>
            <p:cNvSpPr txBox="1"/>
            <p:nvPr/>
          </p:nvSpPr>
          <p:spPr>
            <a:xfrm rot="16200000">
              <a:off x="-1416972" y="3893914"/>
              <a:ext cx="4141248" cy="677109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6000" dirty="0">
                  <a:solidFill>
                    <a:schemeClr val="bg1"/>
                  </a:solidFill>
                  <a:latin typeface="Calibri" panose="020F0502020204030204"/>
                  <a:cs typeface="Arial" charset="0"/>
                </a:rPr>
                <a:t>Notices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5450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3A25D70-4A55-4F72-B9C5-A69CDBF4D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4957100-6D8B-4161-9F2F-C0A949EC8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8B065-EE51-4AE2-A94C-86249998F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8999293-B054-4B57-A26F-D04C2BB11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8230" y="-43336"/>
            <a:ext cx="5163047" cy="2657478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E505D8A-F41A-450D-A648-E77DF6B8D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2BD6DCE-6A81-4F34-9958-67B578EA16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C462BE8-CD72-48CF-8A7B-C716D2B99E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C2CDB70-40F1-4D00-8F17-A532E732EB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1945C4-D997-42F3-B59A-984CF0066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4651FE4A-9487-43BE-A388-134535743B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44B0EF3-9992-4B95-8A43-6206B3FC3F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41B1C1F-C2FE-4C47-9D74-ADB9B53F4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048177B-A49E-4E24-9007-07A0EDD6A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A5105D5F-73C9-4AEA-8DFB-FBEE4F93C86E}"/>
              </a:ext>
            </a:extLst>
          </p:cNvPr>
          <p:cNvSpPr txBox="1"/>
          <p:nvPr/>
        </p:nvSpPr>
        <p:spPr>
          <a:xfrm>
            <a:off x="2054606" y="263141"/>
            <a:ext cx="7493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Christmas bags 2020 Missions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E9EF56-C398-480C-8794-5615B3444C79}"/>
              </a:ext>
            </a:extLst>
          </p:cNvPr>
          <p:cNvSpPr txBox="1"/>
          <p:nvPr/>
        </p:nvSpPr>
        <p:spPr>
          <a:xfrm>
            <a:off x="170826" y="885302"/>
            <a:ext cx="9684103" cy="276998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communities, 190 Christmas bags, R160 per bag, raise R30 400 in total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MOST of these children it is the only gift they receive each year, the only gift that has their name on 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are asking for donations for the Christmas bags.  We will do the shopping for you.   EFT donations can be made to our church account. Please mark your donation – ‘Christmas’. 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FEDE62-7C2E-46AF-9E2B-12001A3CBD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0826" y="3864872"/>
          <a:ext cx="4784933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France and Sophy Ngualo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Phake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Christ Baptist Church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Kgomotso and Mary Sebola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Spitspunt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Spitspunt Baptist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Christian and Claudia Rustoff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Stinkwater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Stinkwater Baptist Church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Bethesda</a:t>
                      </a:r>
                      <a:r>
                        <a:rPr lang="en-ZA" sz="16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Outreach Ministries</a:t>
                      </a:r>
                      <a:endParaRPr lang="en-ZA" sz="16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Hammanskraal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b="1" dirty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Children’s Village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8ECBCA08-DA3A-4C09-8DB8-7BCCFF5C2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31" t="7703" r="23333" b="5740"/>
          <a:stretch/>
        </p:blipFill>
        <p:spPr>
          <a:xfrm>
            <a:off x="10229523" y="885302"/>
            <a:ext cx="1587578" cy="2650120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7CE89A-37BA-4079-AF3F-50FD7F55AA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66" t="30022" r="1347" b="26985"/>
          <a:stretch/>
        </p:blipFill>
        <p:spPr>
          <a:xfrm>
            <a:off x="5202129" y="4126001"/>
            <a:ext cx="6743195" cy="246885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72812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C11B4F5A-0E9F-4214-9FCB-2B004B72EA69}"/>
              </a:ext>
            </a:extLst>
          </p:cNvPr>
          <p:cNvGrpSpPr/>
          <p:nvPr/>
        </p:nvGrpSpPr>
        <p:grpSpPr>
          <a:xfrm>
            <a:off x="152400" y="1219200"/>
            <a:ext cx="11887200" cy="5447645"/>
            <a:chOff x="162697" y="2847645"/>
            <a:chExt cx="7924800" cy="5447645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48CDF2B-5E5C-4457-8187-6CAAE6F1CCA6}"/>
                </a:ext>
              </a:extLst>
            </p:cNvPr>
            <p:cNvSpPr txBox="1"/>
            <p:nvPr/>
          </p:nvSpPr>
          <p:spPr>
            <a:xfrm>
              <a:off x="162697" y="2847645"/>
              <a:ext cx="7924800" cy="544764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 rtlCol="0">
              <a:spAutoFit/>
            </a:bodyPr>
            <a:lstStyle/>
            <a:p>
              <a:pPr marL="1700213" algn="ctr" defTabSz="685800"/>
              <a:br>
                <a:rPr lang="en-ZA" sz="1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44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   </a:t>
              </a:r>
              <a:r>
                <a:rPr lang="en-ZA" sz="4400" b="1" u="sng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October Thanks Giving Month</a:t>
              </a:r>
              <a:br>
                <a:rPr lang="en-ZA" sz="3600" b="1" u="sng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Our focus will be with the Faith Promise.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Please specify: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Christmas Bags Project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FP Missionaries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*Please remember that this giving is </a:t>
              </a:r>
              <a:b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</a:br>
              <a:r>
                <a:rPr lang="en-ZA" sz="3600" b="1" dirty="0">
                  <a:solidFill>
                    <a:prstClr val="white"/>
                  </a:solidFill>
                  <a:effectLst>
                    <a:outerShdw blurRad="38100" dist="63500" dir="2700000" algn="tl">
                      <a:prstClr val="black"/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apart from your tithe!!* </a:t>
              </a:r>
            </a:p>
            <a:p>
              <a:pPr marL="1700213" algn="ctr" defTabSz="685800"/>
              <a:endParaRPr lang="en-ZA" sz="3600" b="1" dirty="0">
                <a:solidFill>
                  <a:prstClr val="white"/>
                </a:solidFill>
                <a:effectLst>
                  <a:outerShdw blurRad="38100" dist="63500" dir="2700000" algn="tl">
                    <a:prstClr val="black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0E1B9CF-C277-4227-AEBC-F243FD7A8D9D}"/>
                </a:ext>
              </a:extLst>
            </p:cNvPr>
            <p:cNvSpPr txBox="1"/>
            <p:nvPr/>
          </p:nvSpPr>
          <p:spPr>
            <a:xfrm rot="16200000">
              <a:off x="-1795502" y="5165336"/>
              <a:ext cx="4898308" cy="677109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ZA" sz="6000" dirty="0">
                  <a:solidFill>
                    <a:schemeClr val="bg1"/>
                  </a:solidFill>
                  <a:latin typeface="Calibri" panose="020F0502020204030204"/>
                  <a:cs typeface="Arial" charset="0"/>
                </a:rPr>
                <a:t>Notices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1629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334000"/>
            <a:ext cx="11503741" cy="1219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“Blessed”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~ to have the approval &amp; smile of God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on your life; to know the Spirit’s anointing.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ZA" sz="3200" b="1" dirty="0">
              <a:solidFill>
                <a:srgbClr val="FFFF00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28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334000"/>
            <a:ext cx="11503741" cy="12192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“poor in spirit”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~ to recognize your real need for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      God and His forgiveness.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ZA" sz="3200" b="1" dirty="0">
              <a:solidFill>
                <a:srgbClr val="FFFF00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8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4953000"/>
            <a:ext cx="11503741" cy="16002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“the kingdom of heaven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” = kingdom of God</a:t>
            </a:r>
          </a:p>
          <a:p>
            <a:pPr algn="l"/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Refers to the rule of the ungrieved Spirit 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in the life of the believer. </a:t>
            </a:r>
          </a:p>
        </p:txBody>
      </p:sp>
    </p:spTree>
    <p:extLst>
      <p:ext uri="{BB962C8B-B14F-4D97-AF65-F5344CB8AC3E}">
        <p14:creationId xmlns:p14="http://schemas.microsoft.com/office/powerpoint/2010/main" val="380477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867400"/>
            <a:ext cx="11503741" cy="6858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What does this mourning not mean? </a:t>
            </a:r>
          </a:p>
        </p:txBody>
      </p:sp>
    </p:spTree>
    <p:extLst>
      <p:ext uri="{BB962C8B-B14F-4D97-AF65-F5344CB8AC3E}">
        <p14:creationId xmlns:p14="http://schemas.microsoft.com/office/powerpoint/2010/main" val="429295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257800"/>
            <a:ext cx="11503741" cy="12954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Why are Christians to weep? </a:t>
            </a:r>
            <a:b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ZA" sz="44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PURPOSE of mourning</a:t>
            </a:r>
            <a:endParaRPr lang="en-ZA" sz="3600" b="1" dirty="0">
              <a:solidFill>
                <a:srgbClr val="FFFF00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85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410200"/>
            <a:ext cx="11503741" cy="1143000"/>
          </a:xfrm>
        </p:spPr>
        <p:txBody>
          <a:bodyPr>
            <a:normAutofit lnSpcReduction="10000"/>
          </a:bodyPr>
          <a:lstStyle/>
          <a:p>
            <a:r>
              <a:rPr lang="en-ZA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PURPOSE of mourning</a:t>
            </a:r>
            <a:endParaRPr lang="en-ZA" sz="36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 sense of our own sinfulness (Isaiah 6:5)</a:t>
            </a:r>
          </a:p>
        </p:txBody>
      </p:sp>
    </p:spTree>
    <p:extLst>
      <p:ext uri="{BB962C8B-B14F-4D97-AF65-F5344CB8AC3E}">
        <p14:creationId xmlns:p14="http://schemas.microsoft.com/office/powerpoint/2010/main" val="315619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BF67EA8-5CBD-4A48-9154-C99941AA13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452" y="5334000"/>
            <a:ext cx="11503741" cy="1219200"/>
          </a:xfrm>
        </p:spPr>
        <p:txBody>
          <a:bodyPr>
            <a:normAutofit/>
          </a:bodyPr>
          <a:lstStyle/>
          <a:p>
            <a:r>
              <a:rPr lang="en-ZA" sz="3600" b="1" dirty="0">
                <a:solidFill>
                  <a:srgbClr val="FFFF00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The PURPOSE of mourning</a:t>
            </a:r>
            <a:endParaRPr lang="en-ZA" sz="3600" b="1" dirty="0">
              <a:solidFill>
                <a:schemeClr val="bg1"/>
              </a:solidFill>
              <a:effectLst>
                <a:outerShdw blurRad="38100" dist="63500" dir="2700000" algn="tl">
                  <a:schemeClr val="tx1"/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ZA" sz="3600" b="1" dirty="0">
                <a:solidFill>
                  <a:schemeClr val="bg1"/>
                </a:solidFill>
                <a:effectLst>
                  <a:outerShdw blurRad="38100" dist="63500" dir="2700000" algn="tl">
                    <a:schemeClr val="tx1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Effectual trials (James 1:2)</a:t>
            </a:r>
          </a:p>
        </p:txBody>
      </p:sp>
    </p:spTree>
    <p:extLst>
      <p:ext uri="{BB962C8B-B14F-4D97-AF65-F5344CB8AC3E}">
        <p14:creationId xmlns:p14="http://schemas.microsoft.com/office/powerpoint/2010/main" val="9665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341</Words>
  <Application>Microsoft Office PowerPoint</Application>
  <PresentationFormat>Widescreen</PresentationFormat>
  <Paragraphs>67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Bahnschrift SemiBold SemiConden</vt:lpstr>
      <vt:lpstr>Biome</vt:lpstr>
      <vt:lpstr>Bradley Hand ITC</vt:lpstr>
      <vt:lpstr>Calibri</vt:lpstr>
      <vt:lpstr>Calibri Light</vt:lpstr>
      <vt:lpstr>Tahoma</vt:lpstr>
      <vt:lpstr>Office Theme</vt:lpstr>
      <vt:lpstr>1_Office Theme</vt:lpstr>
      <vt:lpstr>2_Office Theme</vt:lpstr>
      <vt:lpstr>3_Office Theme</vt:lpstr>
      <vt:lpstr>PowerPoint Presentation</vt:lpstr>
      <vt:lpstr>Matthew 5:1-4 1Now when Jesus saw the crowds, he went up on a mountainside and sat down. His disciples came to him, 2and he began to teach them. He said: 3“Blessed are the poor in spirit, for theirs is the kingdom of heaven.  4Blessed are those that mourn, for they will be comforted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 asked the Lord that I might grow   in faith, and love, and every grace,  Might more of His salvation know,  and seek more earnestly His face.</vt:lpstr>
      <vt:lpstr>   'Twas He who taught me thus to pray,                                     and He, I trust, has answered prayer;  But it has been in such a way  as almost drove me to despair.”</vt:lpstr>
      <vt:lpstr>“I hoped that in some favoured hour  at once He'd answer my request;  And by His love's constraining power,  subdue my sins, and give me rest. ”</vt:lpstr>
      <vt:lpstr>“Instead of this, He made me feel  the hidden evils of my heart,  And let the angry powers of hell  assault my soul in every part. ”</vt:lpstr>
      <vt:lpstr>"Lord, WHY is this?" I trembling cried,  "Wilt Thou pursue Thy worm to death?"  "'Tis in this way," the Lord replied,  "I answer prayer for grace and faith." </vt:lpstr>
      <vt:lpstr> Job 42:5-6 "My ears have heard of you,  but now my eyes have seen you.  Therefore I despise myself  and repent in dust and ashes.”</vt:lpstr>
      <vt:lpstr>1 Peter 1:6-7 "In this you greatly rejoice, though now for a little while you may have  had to suffer in all kinds of trials. These have come so that your faith -  of greater worth than gold, which perishes even though refined by fire -  may be proved genuine and may result in the praise, glory and honour  when Jesus Christ is revealed.”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Paul Witter</cp:lastModifiedBy>
  <cp:revision>619</cp:revision>
  <cp:lastPrinted>2020-10-08T17:55:53Z</cp:lastPrinted>
  <dcterms:created xsi:type="dcterms:W3CDTF">2015-04-19T05:15:09Z</dcterms:created>
  <dcterms:modified xsi:type="dcterms:W3CDTF">2020-10-09T10:41:28Z</dcterms:modified>
</cp:coreProperties>
</file>